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0"/>
  </p:notesMasterIdLst>
  <p:sldIdLst>
    <p:sldId id="256" r:id="rId2"/>
    <p:sldId id="327" r:id="rId3"/>
    <p:sldId id="328" r:id="rId4"/>
    <p:sldId id="400" r:id="rId5"/>
    <p:sldId id="678" r:id="rId6"/>
    <p:sldId id="665" r:id="rId7"/>
    <p:sldId id="666" r:id="rId8"/>
    <p:sldId id="667" r:id="rId9"/>
    <p:sldId id="668" r:id="rId10"/>
    <p:sldId id="674" r:id="rId11"/>
    <p:sldId id="675" r:id="rId12"/>
    <p:sldId id="676" r:id="rId13"/>
    <p:sldId id="677" r:id="rId14"/>
    <p:sldId id="679" r:id="rId15"/>
    <p:sldId id="680" r:id="rId16"/>
    <p:sldId id="688" r:id="rId17"/>
    <p:sldId id="689" r:id="rId18"/>
    <p:sldId id="681" r:id="rId19"/>
    <p:sldId id="682" r:id="rId20"/>
    <p:sldId id="683" r:id="rId21"/>
    <p:sldId id="684" r:id="rId22"/>
    <p:sldId id="685" r:id="rId23"/>
    <p:sldId id="686" r:id="rId24"/>
    <p:sldId id="687" r:id="rId25"/>
    <p:sldId id="693" r:id="rId26"/>
    <p:sldId id="694" r:id="rId27"/>
    <p:sldId id="695" r:id="rId28"/>
    <p:sldId id="696" r:id="rId29"/>
    <p:sldId id="697" r:id="rId30"/>
    <p:sldId id="698" r:id="rId31"/>
    <p:sldId id="699" r:id="rId32"/>
    <p:sldId id="700" r:id="rId33"/>
    <p:sldId id="701" r:id="rId34"/>
    <p:sldId id="702" r:id="rId35"/>
    <p:sldId id="703" r:id="rId36"/>
    <p:sldId id="558" r:id="rId37"/>
    <p:sldId id="298" r:id="rId38"/>
    <p:sldId id="560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CA291D72-DC34-4203-8F66-961A8278E715}"/>
    <pc:docChg chg="addSld delSld modSld sldOrd">
      <pc:chgData name="Wittman, Barry" userId="bff186cd-6ce8-41ba-8e8c-e85cdef216de" providerId="ADAL" clId="{CA291D72-DC34-4203-8F66-961A8278E715}" dt="2025-10-20T18:41:01.358" v="94" actId="20577"/>
      <pc:docMkLst>
        <pc:docMk/>
      </pc:docMkLst>
      <pc:sldChg chg="modSp">
        <pc:chgData name="Wittman, Barry" userId="bff186cd-6ce8-41ba-8e8c-e85cdef216de" providerId="ADAL" clId="{CA291D72-DC34-4203-8F66-961A8278E715}" dt="2025-10-20T18:41:01.358" v="94" actId="20577"/>
        <pc:sldMkLst>
          <pc:docMk/>
          <pc:sldMk cId="0" sldId="256"/>
        </pc:sldMkLst>
        <pc:spChg chg="mod">
          <ac:chgData name="Wittman, Barry" userId="bff186cd-6ce8-41ba-8e8c-e85cdef216de" providerId="ADAL" clId="{CA291D72-DC34-4203-8F66-961A8278E715}" dt="2025-10-20T18:41:01.358" v="94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CA291D72-DC34-4203-8F66-961A8278E715}" dt="2025-10-20T18:40:23.744" v="79" actId="20577"/>
        <pc:sldMkLst>
          <pc:docMk/>
          <pc:sldMk cId="0" sldId="298"/>
        </pc:sldMkLst>
        <pc:spChg chg="mod">
          <ac:chgData name="Wittman, Barry" userId="bff186cd-6ce8-41ba-8e8c-e85cdef216de" providerId="ADAL" clId="{CA291D72-DC34-4203-8F66-961A8278E715}" dt="2025-10-20T18:40:23.744" v="79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CA291D72-DC34-4203-8F66-961A8278E715}" dt="2025-10-20T18:39:22.317" v="34" actId="20577"/>
        <pc:sldMkLst>
          <pc:docMk/>
          <pc:sldMk cId="0" sldId="327"/>
        </pc:sldMkLst>
        <pc:spChg chg="mod">
          <ac:chgData name="Wittman, Barry" userId="bff186cd-6ce8-41ba-8e8c-e85cdef216de" providerId="ADAL" clId="{CA291D72-DC34-4203-8F66-961A8278E715}" dt="2025-10-20T18:39:22.317" v="34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CA291D72-DC34-4203-8F66-961A8278E715}" dt="2025-10-20T18:40:44.677" v="85" actId="20577"/>
        <pc:sldMkLst>
          <pc:docMk/>
          <pc:sldMk cId="3726592535" sldId="560"/>
        </pc:sldMkLst>
        <pc:spChg chg="mod">
          <ac:chgData name="Wittman, Barry" userId="bff186cd-6ce8-41ba-8e8c-e85cdef216de" providerId="ADAL" clId="{CA291D72-DC34-4203-8F66-961A8278E715}" dt="2025-10-20T18:40:44.677" v="85" actId="20577"/>
          <ac:spMkLst>
            <pc:docMk/>
            <pc:sldMk cId="3726592535" sldId="560"/>
            <ac:spMk id="5" creationId="{00000000-0000-0000-0000-000000000000}"/>
          </ac:spMkLst>
        </pc:spChg>
      </pc:sldChg>
      <pc:sldChg chg="del">
        <pc:chgData name="Wittman, Barry" userId="bff186cd-6ce8-41ba-8e8c-e85cdef216de" providerId="ADAL" clId="{CA291D72-DC34-4203-8F66-961A8278E715}" dt="2025-10-20T18:39:34.273" v="45" actId="2696"/>
        <pc:sldMkLst>
          <pc:docMk/>
          <pc:sldMk cId="2336544949" sldId="659"/>
        </pc:sldMkLst>
      </pc:sldChg>
      <pc:sldChg chg="del">
        <pc:chgData name="Wittman, Barry" userId="bff186cd-6ce8-41ba-8e8c-e85cdef216de" providerId="ADAL" clId="{CA291D72-DC34-4203-8F66-961A8278E715}" dt="2025-10-20T18:39:34.273" v="46" actId="2696"/>
        <pc:sldMkLst>
          <pc:docMk/>
          <pc:sldMk cId="2992288123" sldId="660"/>
        </pc:sldMkLst>
      </pc:sldChg>
      <pc:sldChg chg="del">
        <pc:chgData name="Wittman, Barry" userId="bff186cd-6ce8-41ba-8e8c-e85cdef216de" providerId="ADAL" clId="{CA291D72-DC34-4203-8F66-961A8278E715}" dt="2025-10-20T18:39:34.296" v="47" actId="2696"/>
        <pc:sldMkLst>
          <pc:docMk/>
          <pc:sldMk cId="1033503954" sldId="673"/>
        </pc:sldMkLst>
      </pc:sldChg>
      <pc:sldChg chg="modSp">
        <pc:chgData name="Wittman, Barry" userId="bff186cd-6ce8-41ba-8e8c-e85cdef216de" providerId="ADAL" clId="{CA291D72-DC34-4203-8F66-961A8278E715}" dt="2025-10-20T18:39:31.323" v="44" actId="20577"/>
        <pc:sldMkLst>
          <pc:docMk/>
          <pc:sldMk cId="2315996717" sldId="678"/>
        </pc:sldMkLst>
        <pc:spChg chg="mod">
          <ac:chgData name="Wittman, Barry" userId="bff186cd-6ce8-41ba-8e8c-e85cdef216de" providerId="ADAL" clId="{CA291D72-DC34-4203-8F66-961A8278E715}" dt="2025-10-20T18:39:31.323" v="44" actId="20577"/>
          <ac:spMkLst>
            <pc:docMk/>
            <pc:sldMk cId="2315996717" sldId="678"/>
            <ac:spMk id="2" creationId="{6F728448-3949-4EE1-A26E-A89E482BE03E}"/>
          </ac:spMkLst>
        </pc:spChg>
      </pc:sldChg>
      <pc:sldChg chg="modSp add ord">
        <pc:chgData name="Wittman, Barry" userId="bff186cd-6ce8-41ba-8e8c-e85cdef216de" providerId="ADAL" clId="{CA291D72-DC34-4203-8F66-961A8278E715}" dt="2025-10-20T18:39:48.313" v="68" actId="20577"/>
        <pc:sldMkLst>
          <pc:docMk/>
          <pc:sldMk cId="905249801" sldId="693"/>
        </pc:sldMkLst>
        <pc:spChg chg="mod">
          <ac:chgData name="Wittman, Barry" userId="bff186cd-6ce8-41ba-8e8c-e85cdef216de" providerId="ADAL" clId="{CA291D72-DC34-4203-8F66-961A8278E715}" dt="2025-10-20T18:39:48.313" v="68" actId="20577"/>
          <ac:spMkLst>
            <pc:docMk/>
            <pc:sldMk cId="905249801" sldId="693"/>
            <ac:spMk id="2" creationId="{BA7B568A-DAEE-4BF4-9886-F12BC9BDB8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68796-915B-4F4F-972A-93A5DBC2787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90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68796-915B-4F4F-972A-93A5DBC2787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06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10 </a:t>
            </a:r>
            <a:r>
              <a:rPr lang="en-US"/>
              <a:t>- Wednesday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Background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34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database?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database</a:t>
            </a:r>
            <a:r>
              <a:rPr lang="en-US" dirty="0"/>
              <a:t> is a collection of data and a set of rules to organize the data by relationships</a:t>
            </a:r>
          </a:p>
          <a:p>
            <a:r>
              <a:rPr lang="en-US" dirty="0"/>
              <a:t>A </a:t>
            </a:r>
            <a:r>
              <a:rPr lang="en-US" b="1" dirty="0"/>
              <a:t>database administrator</a:t>
            </a:r>
            <a:r>
              <a:rPr lang="en-US" dirty="0"/>
              <a:t> makes the rules and controls access</a:t>
            </a:r>
          </a:p>
          <a:p>
            <a:r>
              <a:rPr lang="en-US" dirty="0"/>
              <a:t>A </a:t>
            </a:r>
            <a:r>
              <a:rPr lang="en-US" b="1" dirty="0"/>
              <a:t>database management system</a:t>
            </a:r>
            <a:r>
              <a:rPr lang="en-US" dirty="0"/>
              <a:t> (</a:t>
            </a:r>
            <a:r>
              <a:rPr lang="en-US" b="1" dirty="0"/>
              <a:t>DBMS</a:t>
            </a:r>
            <a:r>
              <a:rPr lang="en-US" dirty="0"/>
              <a:t>) is the program through which the user interacts with the database</a:t>
            </a:r>
          </a:p>
        </p:txBody>
      </p:sp>
    </p:spTree>
    <p:extLst>
      <p:ext uri="{BB962C8B-B14F-4D97-AF65-F5344CB8AC3E}">
        <p14:creationId xmlns:p14="http://schemas.microsoft.com/office/powerpoint/2010/main" val="7077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modern databases use the relational database model</a:t>
            </a:r>
          </a:p>
          <a:p>
            <a:pPr lvl="1"/>
            <a:r>
              <a:rPr lang="en-US" dirty="0"/>
              <a:t>The fundamental unit of organization is a table</a:t>
            </a:r>
          </a:p>
          <a:p>
            <a:pPr lvl="1"/>
            <a:r>
              <a:rPr lang="en-US" dirty="0"/>
              <a:t>An older format for databases was hierarchical, like a tree</a:t>
            </a:r>
          </a:p>
          <a:p>
            <a:r>
              <a:rPr lang="en-US" dirty="0"/>
              <a:t>A table consists of </a:t>
            </a:r>
            <a:r>
              <a:rPr lang="en-US" b="1" dirty="0"/>
              <a:t>records</a:t>
            </a:r>
          </a:p>
          <a:p>
            <a:r>
              <a:rPr lang="en-US" dirty="0"/>
              <a:t>A record consists </a:t>
            </a:r>
            <a:r>
              <a:rPr lang="en-US" b="1" dirty="0"/>
              <a:t>fields</a:t>
            </a:r>
            <a:r>
              <a:rPr lang="en-US" dirty="0"/>
              <a:t> or </a:t>
            </a:r>
            <a:r>
              <a:rPr lang="en-US" b="1" dirty="0"/>
              <a:t>elements</a:t>
            </a:r>
            <a:r>
              <a:rPr lang="en-US" dirty="0"/>
              <a:t>, which are each a specific item of data</a:t>
            </a:r>
          </a:p>
        </p:txBody>
      </p:sp>
    </p:spTree>
    <p:extLst>
      <p:ext uri="{BB962C8B-B14F-4D97-AF65-F5344CB8AC3E}">
        <p14:creationId xmlns:p14="http://schemas.microsoft.com/office/powerpoint/2010/main" val="334301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06-01_rev.jpg                                               0020AF07Macintosh HD                   BBA76DE9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14600"/>
            <a:ext cx="5219407" cy="348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248400" cy="48542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tables in a database are usually related to each other in some way</a:t>
            </a:r>
          </a:p>
          <a:p>
            <a:r>
              <a:rPr lang="en-US" dirty="0"/>
              <a:t>The logical structure of a database is called a </a:t>
            </a:r>
            <a:r>
              <a:rPr lang="en-US" b="1" dirty="0"/>
              <a:t>schema</a:t>
            </a:r>
          </a:p>
          <a:p>
            <a:r>
              <a:rPr lang="en-US" dirty="0"/>
              <a:t>A user may only see part of it, called a </a:t>
            </a:r>
            <a:r>
              <a:rPr lang="en-US" b="1" dirty="0"/>
              <a:t>subschema</a:t>
            </a:r>
          </a:p>
          <a:p>
            <a:r>
              <a:rPr lang="en-US" dirty="0"/>
              <a:t>An </a:t>
            </a:r>
            <a:r>
              <a:rPr lang="en-US" b="1" dirty="0"/>
              <a:t>attribute</a:t>
            </a:r>
            <a:r>
              <a:rPr lang="en-US" dirty="0"/>
              <a:t> is the name of a column</a:t>
            </a:r>
          </a:p>
          <a:p>
            <a:r>
              <a:rPr lang="en-US" dirty="0"/>
              <a:t>A </a:t>
            </a:r>
            <a:r>
              <a:rPr lang="en-US" b="1" dirty="0"/>
              <a:t>relation</a:t>
            </a:r>
            <a:r>
              <a:rPr lang="en-US" dirty="0"/>
              <a:t> is a set of columns</a:t>
            </a:r>
          </a:p>
        </p:txBody>
      </p:sp>
    </p:spTree>
    <p:extLst>
      <p:ext uri="{BB962C8B-B14F-4D97-AF65-F5344CB8AC3E}">
        <p14:creationId xmlns:p14="http://schemas.microsoft.com/office/powerpoint/2010/main" val="43841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query</a:t>
            </a:r>
            <a:r>
              <a:rPr lang="en-US" dirty="0"/>
              <a:t> is the name of a command given to a database by a user</a:t>
            </a:r>
          </a:p>
          <a:p>
            <a:r>
              <a:rPr lang="en-US" dirty="0"/>
              <a:t>Queries can:</a:t>
            </a:r>
          </a:p>
          <a:p>
            <a:pPr lvl="1"/>
            <a:r>
              <a:rPr lang="en-US" dirty="0"/>
              <a:t>Retrieve</a:t>
            </a:r>
          </a:p>
          <a:p>
            <a:pPr lvl="1"/>
            <a:r>
              <a:rPr lang="en-US" dirty="0"/>
              <a:t>Modify</a:t>
            </a:r>
          </a:p>
          <a:p>
            <a:pPr lvl="1"/>
            <a:r>
              <a:rPr lang="en-US" dirty="0"/>
              <a:t>Add</a:t>
            </a:r>
          </a:p>
          <a:p>
            <a:pPr lvl="1"/>
            <a:r>
              <a:rPr lang="en-US" dirty="0"/>
              <a:t>Delete</a:t>
            </a:r>
          </a:p>
          <a:p>
            <a:r>
              <a:rPr lang="en-US" dirty="0"/>
              <a:t>Most databases allow commands to be issued through a variant of SQL</a:t>
            </a:r>
          </a:p>
        </p:txBody>
      </p:sp>
    </p:spTree>
    <p:extLst>
      <p:ext uri="{BB962C8B-B14F-4D97-AF65-F5344CB8AC3E}">
        <p14:creationId xmlns:p14="http://schemas.microsoft.com/office/powerpoint/2010/main" val="257240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3460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Table CLIENTS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195445"/>
              </p:ext>
            </p:extLst>
          </p:nvPr>
        </p:nvGraphicFramePr>
        <p:xfrm>
          <a:off x="609600" y="2209800"/>
          <a:ext cx="109728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8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8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78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First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Address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State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Zip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Airport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Charles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212 Market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Edward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212 Market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BENCHLY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Zeke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501 Union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Chicago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60603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ORD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Marlene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411 Elm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Beth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411 Elm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411 Elm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Lisabeth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411 Elm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411 Elm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6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Query:</a:t>
            </a:r>
          </a:p>
          <a:p>
            <a:pPr marL="118872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SELECT * FROM CLIENTS WHERE FIRST="BEN" OR CITY="CHICAGO"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190857"/>
              </p:ext>
            </p:extLst>
          </p:nvPr>
        </p:nvGraphicFramePr>
        <p:xfrm>
          <a:off x="609600" y="3200400"/>
          <a:ext cx="10972799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8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7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First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Address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State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Zip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Airport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BENCHLY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Zeke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501 Union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Chicago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60603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ORD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411 Elm St.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Columbus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CMH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37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  <a:r>
              <a:rPr lang="en-US" baseline="0" dirty="0"/>
              <a:t>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Databases have many advantages:</a:t>
            </a:r>
          </a:p>
          <a:p>
            <a:pPr lvl="1"/>
            <a:r>
              <a:rPr lang="en-US" b="1" dirty="0"/>
              <a:t>Shared access</a:t>
            </a:r>
            <a:r>
              <a:rPr lang="en-US" dirty="0"/>
              <a:t> for many users</a:t>
            </a:r>
          </a:p>
          <a:p>
            <a:pPr lvl="1"/>
            <a:r>
              <a:rPr lang="en-US" b="1" dirty="0"/>
              <a:t>Minimal redundancy</a:t>
            </a:r>
            <a:r>
              <a:rPr lang="en-US" dirty="0"/>
              <a:t> so that space is used efficiently</a:t>
            </a:r>
          </a:p>
          <a:p>
            <a:pPr lvl="1"/>
            <a:r>
              <a:rPr lang="en-US" b="1" dirty="0"/>
              <a:t>Data integrity</a:t>
            </a:r>
            <a:r>
              <a:rPr lang="en-US" dirty="0"/>
              <a:t> with rules that protect relationships</a:t>
            </a:r>
          </a:p>
          <a:p>
            <a:pPr lvl="1"/>
            <a:r>
              <a:rPr lang="en-US" b="1" dirty="0"/>
              <a:t>Controlled access</a:t>
            </a:r>
            <a:r>
              <a:rPr lang="en-US" dirty="0"/>
              <a:t> with authorized users</a:t>
            </a:r>
          </a:p>
          <a:p>
            <a:r>
              <a:rPr lang="en-US" dirty="0"/>
              <a:t>Databases have also been heavily optimized for speed</a:t>
            </a:r>
          </a:p>
          <a:p>
            <a:r>
              <a:rPr lang="en-US" dirty="0"/>
              <a:t>Users don’t need to know anything about the actual physical layout of the database on disk</a:t>
            </a:r>
          </a:p>
        </p:txBody>
      </p:sp>
    </p:spTree>
    <p:extLst>
      <p:ext uri="{BB962C8B-B14F-4D97-AF65-F5344CB8AC3E}">
        <p14:creationId xmlns:p14="http://schemas.microsoft.com/office/powerpoint/2010/main" val="278431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Security</a:t>
            </a:r>
            <a:r>
              <a:rPr lang="en-US" baseline="0" dirty="0"/>
              <a:t> Requirements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29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security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Because they are a central part of modern business, several aspects of database security are crucial:</a:t>
            </a:r>
          </a:p>
          <a:p>
            <a:pPr lvl="1"/>
            <a:r>
              <a:rPr lang="en-US" dirty="0"/>
              <a:t>Physical database integrity</a:t>
            </a:r>
          </a:p>
          <a:p>
            <a:pPr lvl="1"/>
            <a:r>
              <a:rPr lang="en-US" dirty="0"/>
              <a:t>Logical database integrity</a:t>
            </a:r>
          </a:p>
          <a:p>
            <a:pPr lvl="1"/>
            <a:r>
              <a:rPr lang="en-US" dirty="0"/>
              <a:t>Element integrity</a:t>
            </a:r>
          </a:p>
          <a:p>
            <a:pPr lvl="1"/>
            <a:r>
              <a:rPr lang="en-US" dirty="0"/>
              <a:t>Access control</a:t>
            </a:r>
          </a:p>
          <a:p>
            <a:pPr lvl="1"/>
            <a:r>
              <a:rPr lang="en-US" dirty="0"/>
              <a:t>User authentication</a:t>
            </a:r>
          </a:p>
          <a:p>
            <a:pPr lvl="1"/>
            <a:r>
              <a:rPr lang="en-US" dirty="0"/>
              <a:t>Availability</a:t>
            </a:r>
          </a:p>
        </p:txBody>
      </p:sp>
    </p:spTree>
    <p:extLst>
      <p:ext uri="{BB962C8B-B14F-4D97-AF65-F5344CB8AC3E}">
        <p14:creationId xmlns:p14="http://schemas.microsoft.com/office/powerpoint/2010/main" val="115979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Finished network vulnerabilities</a:t>
            </a:r>
          </a:p>
          <a:p>
            <a:r>
              <a:rPr lang="en-US" dirty="0"/>
              <a:t>Network security controls</a:t>
            </a:r>
          </a:p>
          <a:p>
            <a:r>
              <a:rPr lang="en-US" dirty="0"/>
              <a:t>Firewalls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database integrity</a:t>
            </a:r>
          </a:p>
          <a:p>
            <a:pPr lvl="1"/>
            <a:r>
              <a:rPr lang="en-US" dirty="0"/>
              <a:t>What happens in a power failure?</a:t>
            </a:r>
          </a:p>
          <a:p>
            <a:pPr lvl="1"/>
            <a:r>
              <a:rPr lang="en-US" dirty="0"/>
              <a:t>Disk drives fail all the time</a:t>
            </a:r>
          </a:p>
          <a:p>
            <a:r>
              <a:rPr lang="en-US" dirty="0"/>
              <a:t>Regular backups are necessary</a:t>
            </a:r>
          </a:p>
          <a:p>
            <a:r>
              <a:rPr lang="en-US" dirty="0"/>
              <a:t>Google and Amazon offer distributed database services</a:t>
            </a:r>
          </a:p>
          <a:p>
            <a:r>
              <a:rPr lang="en-US" dirty="0"/>
              <a:t>Transaction logs should be kept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75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integrity of an individual element is its correctness or accuracy</a:t>
            </a:r>
          </a:p>
          <a:p>
            <a:r>
              <a:rPr lang="en-US" b="1" dirty="0"/>
              <a:t>Field checks</a:t>
            </a:r>
            <a:r>
              <a:rPr lang="en-US" dirty="0"/>
              <a:t> make sure that data values fall within appropriate ranges or have the right types</a:t>
            </a:r>
          </a:p>
          <a:p>
            <a:pPr lvl="1"/>
            <a:r>
              <a:rPr lang="en-US" dirty="0"/>
              <a:t>Usually these checks are done as data is being entered</a:t>
            </a:r>
          </a:p>
          <a:p>
            <a:r>
              <a:rPr lang="en-US" b="1" dirty="0"/>
              <a:t>Access control</a:t>
            </a:r>
            <a:r>
              <a:rPr lang="en-US" dirty="0"/>
              <a:t> is key</a:t>
            </a:r>
          </a:p>
          <a:p>
            <a:pPr lvl="1"/>
            <a:r>
              <a:rPr lang="en-US" dirty="0"/>
              <a:t>Partly to protect data from malicious users</a:t>
            </a:r>
          </a:p>
          <a:p>
            <a:pPr lvl="1"/>
            <a:r>
              <a:rPr lang="en-US" dirty="0"/>
              <a:t>Partly to avoid situations where two users update information at the same time, leading to inconsistency</a:t>
            </a:r>
          </a:p>
          <a:p>
            <a:r>
              <a:rPr lang="en-US" dirty="0"/>
              <a:t>A </a:t>
            </a:r>
            <a:r>
              <a:rPr lang="en-US" b="1" dirty="0"/>
              <a:t>change log</a:t>
            </a:r>
            <a:r>
              <a:rPr lang="en-US" dirty="0"/>
              <a:t> keeps track of all changes, allowing for an undo of mistaken updates</a:t>
            </a:r>
          </a:p>
        </p:txBody>
      </p:sp>
    </p:spTree>
    <p:extLst>
      <p:ext uri="{BB962C8B-B14F-4D97-AF65-F5344CB8AC3E}">
        <p14:creationId xmlns:p14="http://schemas.microsoft.com/office/powerpoint/2010/main" val="104846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with OS logs, we want to be able to keep track of who has accessed the database</a:t>
            </a:r>
          </a:p>
          <a:p>
            <a:r>
              <a:rPr lang="en-US" dirty="0"/>
              <a:t>Similarly, the log can become very long</a:t>
            </a:r>
          </a:p>
          <a:p>
            <a:r>
              <a:rPr lang="en-US" dirty="0"/>
              <a:t>Should we record when a user has indirectly accessed a value through a SELECT statement?</a:t>
            </a:r>
          </a:p>
          <a:p>
            <a:pPr lvl="1"/>
            <a:r>
              <a:rPr lang="en-US" dirty="0"/>
              <a:t>This is called the </a:t>
            </a:r>
            <a:r>
              <a:rPr lang="en-US" b="1" dirty="0"/>
              <a:t>pass-through problem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68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Access control and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Managing access control for a database is very difficult</a:t>
            </a:r>
          </a:p>
          <a:p>
            <a:pPr lvl="1"/>
            <a:r>
              <a:rPr lang="en-US" dirty="0"/>
              <a:t>Many systems allow for very fine-grained control</a:t>
            </a:r>
          </a:p>
          <a:p>
            <a:pPr lvl="1"/>
            <a:r>
              <a:rPr lang="en-US" dirty="0"/>
              <a:t>But some human has to assign all the privileges</a:t>
            </a:r>
          </a:p>
          <a:p>
            <a:r>
              <a:rPr lang="en-US" dirty="0"/>
              <a:t>Worse, giving a person access to some data but not others might not be enough</a:t>
            </a:r>
          </a:p>
          <a:p>
            <a:r>
              <a:rPr lang="en-US" dirty="0"/>
              <a:t>Some queries can leak information about hidden data</a:t>
            </a:r>
          </a:p>
          <a:p>
            <a:pPr lvl="1"/>
            <a:r>
              <a:rPr lang="en-US" dirty="0"/>
              <a:t>Getting this data is called </a:t>
            </a:r>
            <a:r>
              <a:rPr lang="en-US" b="1" dirty="0"/>
              <a:t>inference</a:t>
            </a:r>
          </a:p>
          <a:p>
            <a:r>
              <a:rPr lang="en-US" dirty="0"/>
              <a:t>Most DBMSs are separate from the OS</a:t>
            </a:r>
          </a:p>
          <a:p>
            <a:pPr lvl="1"/>
            <a:r>
              <a:rPr lang="en-US" dirty="0"/>
              <a:t>Since there is no trusted path, the DBMS must do its own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105423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Availability is another challenge for a DBMS</a:t>
            </a:r>
          </a:p>
          <a:p>
            <a:r>
              <a:rPr lang="en-US" dirty="0"/>
              <a:t>Since these systems make the world work, everyone notices when they go down</a:t>
            </a:r>
          </a:p>
          <a:p>
            <a:r>
              <a:rPr lang="en-US" dirty="0"/>
              <a:t>If a field is not available to user A while user B is editing it, user A may have to wait an unacceptable amount of time</a:t>
            </a:r>
          </a:p>
          <a:p>
            <a:r>
              <a:rPr lang="en-US" dirty="0"/>
              <a:t>To avoid inference, data that should be publicly known might be unreasonably hidden</a:t>
            </a:r>
          </a:p>
          <a:p>
            <a:r>
              <a:rPr lang="en-US" dirty="0"/>
              <a:t>CIA all come together in DBMSs</a:t>
            </a:r>
          </a:p>
        </p:txBody>
      </p:sp>
    </p:spTree>
    <p:extLst>
      <p:ext uri="{BB962C8B-B14F-4D97-AF65-F5344CB8AC3E}">
        <p14:creationId xmlns:p14="http://schemas.microsoft.com/office/powerpoint/2010/main" val="13661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Reliability and Integrity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59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 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Reliability</a:t>
            </a:r>
            <a:r>
              <a:rPr lang="en-US" dirty="0"/>
              <a:t> is a measure of how long a software system can run without failing</a:t>
            </a:r>
          </a:p>
          <a:p>
            <a:pPr lvl="1"/>
            <a:r>
              <a:rPr lang="en-US" dirty="0"/>
              <a:t>Reliability is often quoted in terms of uptime percentage</a:t>
            </a:r>
          </a:p>
          <a:p>
            <a:pPr lvl="1"/>
            <a:r>
              <a:rPr lang="en-US" dirty="0"/>
              <a:t>Or mean time between failures</a:t>
            </a:r>
          </a:p>
          <a:p>
            <a:r>
              <a:rPr lang="en-US" dirty="0"/>
              <a:t>Database reliability and integrity has three aspects:</a:t>
            </a:r>
          </a:p>
          <a:p>
            <a:pPr lvl="1"/>
            <a:r>
              <a:rPr lang="en-US" dirty="0"/>
              <a:t>Database integrity</a:t>
            </a:r>
          </a:p>
          <a:p>
            <a:pPr lvl="2"/>
            <a:r>
              <a:rPr lang="en-US" dirty="0"/>
              <a:t>Is the database as a whole protected from disk failure or corruption</a:t>
            </a:r>
          </a:p>
          <a:p>
            <a:pPr lvl="1"/>
            <a:r>
              <a:rPr lang="en-US" dirty="0"/>
              <a:t>Element integrity</a:t>
            </a:r>
          </a:p>
          <a:p>
            <a:pPr lvl="2"/>
            <a:r>
              <a:rPr lang="en-US" dirty="0"/>
              <a:t>Are only authorized users allowed to change elements</a:t>
            </a:r>
          </a:p>
          <a:p>
            <a:pPr lvl="1"/>
            <a:r>
              <a:rPr lang="en-US" dirty="0"/>
              <a:t>Element accuracy</a:t>
            </a:r>
          </a:p>
          <a:p>
            <a:pPr lvl="2"/>
            <a:r>
              <a:rPr lang="en-US" dirty="0"/>
              <a:t>Are the values in the elements correct</a:t>
            </a:r>
          </a:p>
        </p:txBody>
      </p:sp>
    </p:spTree>
    <p:extLst>
      <p:ext uri="{BB962C8B-B14F-4D97-AF65-F5344CB8AC3E}">
        <p14:creationId xmlns:p14="http://schemas.microsoft.com/office/powerpoint/2010/main" val="34715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key problem for database integrity is what happens if the system fails in the middle of an update</a:t>
            </a:r>
          </a:p>
          <a:p>
            <a:pPr lvl="1"/>
            <a:r>
              <a:rPr lang="en-US" dirty="0"/>
              <a:t>Then the database is inconsistent</a:t>
            </a:r>
          </a:p>
          <a:p>
            <a:r>
              <a:rPr lang="en-US" dirty="0"/>
              <a:t>A two-phase update is a common solution</a:t>
            </a:r>
          </a:p>
          <a:p>
            <a:pPr lvl="1"/>
            <a:r>
              <a:rPr lang="en-US" dirty="0"/>
              <a:t>During the </a:t>
            </a:r>
            <a:r>
              <a:rPr lang="en-US" b="1" dirty="0"/>
              <a:t>intent</a:t>
            </a:r>
            <a:r>
              <a:rPr lang="en-US" dirty="0"/>
              <a:t> phase, the DBMS computes the results needed for the update, but does not change the database </a:t>
            </a:r>
          </a:p>
          <a:p>
            <a:pPr lvl="1"/>
            <a:r>
              <a:rPr lang="en-US" dirty="0"/>
              <a:t>During the </a:t>
            </a:r>
            <a:r>
              <a:rPr lang="en-US" b="1" dirty="0"/>
              <a:t>commit</a:t>
            </a:r>
            <a:r>
              <a:rPr lang="en-US" dirty="0"/>
              <a:t> phase, it changes all of the fields to the values computed in the intent phase</a:t>
            </a:r>
          </a:p>
          <a:p>
            <a:pPr lvl="1"/>
            <a:r>
              <a:rPr lang="en-US" dirty="0"/>
              <a:t>If the intent phase fails, the DBMS can start over from the beginning</a:t>
            </a:r>
          </a:p>
          <a:p>
            <a:pPr lvl="1"/>
            <a:r>
              <a:rPr lang="en-US" dirty="0"/>
              <a:t>If the commit phase fails, the DBMS can try to write all the data from the intent phase again</a:t>
            </a:r>
          </a:p>
        </p:txBody>
      </p:sp>
    </p:spTree>
    <p:extLst>
      <p:ext uri="{BB962C8B-B14F-4D97-AF65-F5344CB8AC3E}">
        <p14:creationId xmlns:p14="http://schemas.microsoft.com/office/powerpoint/2010/main" val="122959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Two-phase example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85420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Avon and Stringer use a database to organize their heroin distribution cartel</a:t>
            </a:r>
          </a:p>
          <a:p>
            <a:pPr lvl="1"/>
            <a:r>
              <a:rPr lang="en-US" dirty="0"/>
              <a:t>Assume that they have 1483 doses in their warehouse</a:t>
            </a:r>
          </a:p>
          <a:p>
            <a:r>
              <a:rPr lang="en-US" dirty="0"/>
              <a:t>If a request for a re-up for 100 WMD's comes from the Pit's crew chief, the following steps happen: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They check the warehouse to see if they have enough, otherwise the request is postponed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If they have enough, they remove 100 from the warehouse (1483 – 100 = 1383)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They add 100 doses to the crew chief's sheet of product</a:t>
            </a:r>
          </a:p>
          <a:p>
            <a:pPr lvl="1"/>
            <a:r>
              <a:rPr lang="en-US" dirty="0"/>
              <a:t>If the crew chief is more than 1000 doses behind on payment, he is shot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If the warehouse's quantity on hand (1383) is below 500, an order is made to the Greek importers for another heroin shipment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The re-up delivery to the Pit is made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50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the steps are not correctly carried out in order, bad things happen</a:t>
            </a:r>
          </a:p>
          <a:p>
            <a:r>
              <a:rPr lang="en-US" dirty="0"/>
              <a:t>Imagine a failure in the process</a:t>
            </a:r>
          </a:p>
          <a:p>
            <a:pPr lvl="1"/>
            <a:r>
              <a:rPr lang="en-US" dirty="0"/>
              <a:t>If 100 is removed from the warehouse inventory field and the process fails, the accounting for the warehouse is off</a:t>
            </a:r>
          </a:p>
          <a:p>
            <a:pPr lvl="1"/>
            <a:r>
              <a:rPr lang="en-US" dirty="0"/>
              <a:t>If repeated failures cause 100 doses to be added to the crew chief's sheet several times without a delivery, he might get shot</a:t>
            </a:r>
          </a:p>
          <a:p>
            <a:r>
              <a:rPr lang="en-US" dirty="0"/>
              <a:t>In the two-phase system, we use </a:t>
            </a:r>
            <a:r>
              <a:rPr lang="en-US" b="1" dirty="0"/>
              <a:t>shadow values</a:t>
            </a:r>
            <a:r>
              <a:rPr lang="en-US" dirty="0"/>
              <a:t> to keep track of changes</a:t>
            </a:r>
          </a:p>
          <a:p>
            <a:r>
              <a:rPr lang="en-US" dirty="0"/>
              <a:t>When the process has finished, we write the list of shadow values</a:t>
            </a:r>
          </a:p>
        </p:txBody>
      </p:sp>
    </p:spTree>
    <p:extLst>
      <p:ext uri="{BB962C8B-B14F-4D97-AF65-F5344CB8AC3E}">
        <p14:creationId xmlns:p14="http://schemas.microsoft.com/office/powerpoint/2010/main" val="263003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example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 make the protocol robust to failure, we use the following intent phase: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Check the COMMIT-FLAG, if true, return failure or wait until false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Check the warehouse to see if they have enough, otherwise the request is postponed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Compute TDOSES = ONHAND - REQUESTED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Compute TSHEET = SHEET + REQUESTED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If TSHEET &gt; 1000, set TKILLCHIEF = true, otherwise set TKILLCHIEF = false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If TDOSES &lt; 500, set TREORDER = true, otherwise set TREORDER = false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9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example part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the corresponding commit phase:</a:t>
            </a:r>
          </a:p>
          <a:p>
            <a:pPr marL="633222" indent="-514350">
              <a:buFont typeface="+mj-lt"/>
              <a:buAutoNum type="arabicPeriod"/>
            </a:pPr>
            <a:r>
              <a:rPr lang="en-US"/>
              <a:t>Set the </a:t>
            </a:r>
            <a:r>
              <a:rPr lang="en-US" dirty="0"/>
              <a:t>COMMIT-FLAG in the database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Set ONHAND = TDOSES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Set SHEET = TSHEET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Set KILLCHIEF = TKILLCHIEF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Set REORDER = TREORDER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Unset COMMIT-FLAG</a:t>
            </a:r>
          </a:p>
          <a:p>
            <a:r>
              <a:rPr lang="en-US" dirty="0"/>
              <a:t>When finished, make the delivery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Redundancy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DBMSs often keep information for error correction and detection:</a:t>
            </a:r>
          </a:p>
          <a:p>
            <a:pPr lvl="1"/>
            <a:r>
              <a:rPr lang="en-US" dirty="0"/>
              <a:t>Parity bits</a:t>
            </a:r>
          </a:p>
          <a:p>
            <a:pPr lvl="1"/>
            <a:r>
              <a:rPr lang="en-US" dirty="0"/>
              <a:t>Hamming codes</a:t>
            </a:r>
          </a:p>
          <a:p>
            <a:pPr lvl="1"/>
            <a:r>
              <a:rPr lang="en-US" dirty="0"/>
              <a:t>Cyclic redundancy checks</a:t>
            </a:r>
          </a:p>
          <a:p>
            <a:r>
              <a:rPr lang="en-US" dirty="0"/>
              <a:t>Shadow fields (like the ones used in two-phase updates) can be used to replicate individual fields or entire records</a:t>
            </a:r>
          </a:p>
          <a:p>
            <a:r>
              <a:rPr lang="en-US" dirty="0"/>
              <a:t>Because events are also logged, it should be possible to reconstruct the database from a backup based on the log data</a:t>
            </a:r>
          </a:p>
        </p:txBody>
      </p:sp>
    </p:spTree>
    <p:extLst>
      <p:ext uri="{BB962C8B-B14F-4D97-AF65-F5344CB8AC3E}">
        <p14:creationId xmlns:p14="http://schemas.microsoft.com/office/powerpoint/2010/main" val="92188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Most database systems allow more than one user or process to access it at the same time</a:t>
            </a:r>
          </a:p>
          <a:p>
            <a:r>
              <a:rPr lang="en-US" dirty="0"/>
              <a:t>Updates must be controlled to avoid </a:t>
            </a:r>
            <a:r>
              <a:rPr lang="en-US" b="1" dirty="0"/>
              <a:t>race conditions</a:t>
            </a:r>
          </a:p>
          <a:p>
            <a:pPr lvl="1"/>
            <a:r>
              <a:rPr lang="en-US" dirty="0"/>
              <a:t>Race conditions are sequences of commands that result in different states depending on timing</a:t>
            </a:r>
          </a:p>
          <a:p>
            <a:pPr lvl="1"/>
            <a:r>
              <a:rPr lang="en-US" dirty="0"/>
              <a:t>If there is one ticket left to a Bad Bunny concert, it should be impossible for two people to buy it</a:t>
            </a:r>
          </a:p>
          <a:p>
            <a:r>
              <a:rPr lang="en-US" dirty="0"/>
              <a:t>Commands that both query (is there a ticket remaining) and update (buy the ticket) should be executed atomically</a:t>
            </a:r>
          </a:p>
          <a:p>
            <a:r>
              <a:rPr lang="en-US" dirty="0"/>
              <a:t>Reading data also needs to be protected</a:t>
            </a:r>
          </a:p>
          <a:p>
            <a:pPr lvl="1"/>
            <a:r>
              <a:rPr lang="en-US" dirty="0"/>
              <a:t>If a user is writing data, it should be locked so that it can't be read</a:t>
            </a:r>
          </a:p>
        </p:txBody>
      </p:sp>
    </p:spTree>
    <p:extLst>
      <p:ext uri="{BB962C8B-B14F-4D97-AF65-F5344CB8AC3E}">
        <p14:creationId xmlns:p14="http://schemas.microsoft.com/office/powerpoint/2010/main" val="276182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monitor</a:t>
            </a:r>
            <a:r>
              <a:rPr lang="en-US" dirty="0"/>
              <a:t> is the part of the DBMS responsible for structural integrity</a:t>
            </a:r>
          </a:p>
          <a:p>
            <a:r>
              <a:rPr lang="en-US" b="1" dirty="0"/>
              <a:t>Range comparisons</a:t>
            </a:r>
            <a:r>
              <a:rPr lang="en-US" dirty="0"/>
              <a:t> check newly entered numerical data for sanity</a:t>
            </a:r>
          </a:p>
          <a:p>
            <a:r>
              <a:rPr lang="en-US" b="1" dirty="0"/>
              <a:t>Filters</a:t>
            </a:r>
            <a:r>
              <a:rPr lang="en-US" dirty="0"/>
              <a:t> or </a:t>
            </a:r>
            <a:r>
              <a:rPr lang="en-US" b="1" dirty="0"/>
              <a:t>patterns</a:t>
            </a:r>
            <a:r>
              <a:rPr lang="en-US" dirty="0"/>
              <a:t> can be arbitrarily complex to make sure that a zip code or a VIN is correctly formatted</a:t>
            </a:r>
          </a:p>
          <a:p>
            <a:r>
              <a:rPr lang="en-US" dirty="0"/>
              <a:t>The job of a DBA is to set these up, as well as the more complex state and transition constraints</a:t>
            </a:r>
          </a:p>
        </p:txBody>
      </p:sp>
    </p:spTree>
    <p:extLst>
      <p:ext uri="{BB962C8B-B14F-4D97-AF65-F5344CB8AC3E}">
        <p14:creationId xmlns:p14="http://schemas.microsoft.com/office/powerpoint/2010/main" val="362456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and transition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state constraint</a:t>
            </a:r>
            <a:r>
              <a:rPr lang="en-US" dirty="0"/>
              <a:t> is a characteristic that should be invariant over the database</a:t>
            </a:r>
          </a:p>
          <a:p>
            <a:pPr lvl="1"/>
            <a:r>
              <a:rPr lang="en-US" dirty="0"/>
              <a:t>Only one person is labeled president</a:t>
            </a:r>
          </a:p>
          <a:p>
            <a:pPr lvl="1"/>
            <a:r>
              <a:rPr lang="en-US" dirty="0"/>
              <a:t>Only one table has a given name</a:t>
            </a:r>
          </a:p>
          <a:p>
            <a:pPr lvl="1"/>
            <a:r>
              <a:rPr lang="en-US" dirty="0"/>
              <a:t>If such a constraint is violated, something has gone wrong in the database</a:t>
            </a:r>
          </a:p>
          <a:p>
            <a:r>
              <a:rPr lang="en-US" dirty="0"/>
              <a:t>A </a:t>
            </a:r>
            <a:r>
              <a:rPr lang="en-US" b="1" dirty="0"/>
              <a:t>transition constraint</a:t>
            </a:r>
            <a:r>
              <a:rPr lang="en-US" dirty="0"/>
              <a:t> must be met before certain changes can be made to the database</a:t>
            </a:r>
          </a:p>
          <a:p>
            <a:pPr lvl="1"/>
            <a:r>
              <a:rPr lang="en-US" dirty="0"/>
              <a:t>A vacant position has to be listed before a new employee can be added</a:t>
            </a:r>
          </a:p>
          <a:p>
            <a:pPr lvl="1"/>
            <a:r>
              <a:rPr lang="en-US" dirty="0"/>
              <a:t>A student record must exist before that student's ID can be added to a class</a:t>
            </a:r>
          </a:p>
        </p:txBody>
      </p:sp>
    </p:spTree>
    <p:extLst>
      <p:ext uri="{BB962C8B-B14F-4D97-AF65-F5344CB8AC3E}">
        <p14:creationId xmlns:p14="http://schemas.microsoft.com/office/powerpoint/2010/main" val="408675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/>
          <a:lstStyle/>
          <a:p>
            <a:r>
              <a:rPr lang="en-US" dirty="0"/>
              <a:t>Database disclosure</a:t>
            </a:r>
          </a:p>
          <a:p>
            <a:r>
              <a:rPr lang="en-US" dirty="0"/>
              <a:t>Database inference</a:t>
            </a:r>
          </a:p>
          <a:p>
            <a:r>
              <a:rPr lang="en-US" dirty="0"/>
              <a:t>Big data and data mining</a:t>
            </a:r>
          </a:p>
          <a:p>
            <a:r>
              <a:rPr lang="en-US" dirty="0" err="1"/>
              <a:t>Nfaly</a:t>
            </a:r>
            <a:r>
              <a:rPr lang="en-US" dirty="0"/>
              <a:t> </a:t>
            </a:r>
            <a:r>
              <a:rPr lang="en-US" dirty="0" err="1"/>
              <a:t>Toure</a:t>
            </a:r>
            <a:r>
              <a:rPr lang="en-US" dirty="0"/>
              <a:t>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Sections 7.3 through 7.5</a:t>
            </a:r>
          </a:p>
          <a:p>
            <a:r>
              <a:rPr lang="en-US" dirty="0"/>
              <a:t>Work on Project 3</a:t>
            </a:r>
          </a:p>
          <a:p>
            <a:pPr lvl="1"/>
            <a:r>
              <a:rPr lang="en-US" dirty="0"/>
              <a:t>User names and passwords need to be turned in next Friday in class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8448-3949-4EE1-A26E-A89E482BE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Aidan Kent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A1F7-F81A-4BB0-8965-C002D022C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9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sz="4500" dirty="0"/>
              <a:t>Intrusion Detection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25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Intrusion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Firewalls and authentication mechanisms are supposed to prevent malicious attacks</a:t>
            </a:r>
          </a:p>
          <a:p>
            <a:r>
              <a:rPr lang="en-US" dirty="0"/>
              <a:t>Not all attacks can be prevented</a:t>
            </a:r>
          </a:p>
          <a:p>
            <a:pPr lvl="1"/>
            <a:r>
              <a:rPr lang="en-US" dirty="0"/>
              <a:t>But it's still useful to know when they are happening</a:t>
            </a:r>
          </a:p>
          <a:p>
            <a:r>
              <a:rPr lang="en-US" dirty="0"/>
              <a:t>An </a:t>
            </a:r>
            <a:r>
              <a:rPr lang="en-US" b="1" dirty="0"/>
              <a:t>intrusion detection system</a:t>
            </a:r>
            <a:r>
              <a:rPr lang="en-US" dirty="0"/>
              <a:t> (</a:t>
            </a:r>
            <a:r>
              <a:rPr lang="en-US" b="1" dirty="0"/>
              <a:t>IDS</a:t>
            </a:r>
            <a:r>
              <a:rPr lang="en-US" dirty="0"/>
              <a:t>) is hardware or software that monitors activity to look for suspicious patterns</a:t>
            </a:r>
          </a:p>
          <a:p>
            <a:r>
              <a:rPr lang="en-US" dirty="0"/>
              <a:t>A </a:t>
            </a:r>
            <a:r>
              <a:rPr lang="en-US" b="1" dirty="0"/>
              <a:t>network-based</a:t>
            </a:r>
            <a:r>
              <a:rPr lang="en-US" dirty="0"/>
              <a:t> IDS is stand-alone hardware that monitors a whole network</a:t>
            </a:r>
          </a:p>
          <a:p>
            <a:r>
              <a:rPr lang="en-US" dirty="0"/>
              <a:t>A </a:t>
            </a:r>
            <a:r>
              <a:rPr lang="en-US" b="1" dirty="0"/>
              <a:t>host-based</a:t>
            </a:r>
            <a:r>
              <a:rPr lang="en-US" dirty="0"/>
              <a:t> IDS runs on a host to protect that host</a:t>
            </a:r>
          </a:p>
        </p:txBody>
      </p:sp>
    </p:spTree>
    <p:extLst>
      <p:ext uri="{BB962C8B-B14F-4D97-AF65-F5344CB8AC3E}">
        <p14:creationId xmlns:p14="http://schemas.microsoft.com/office/powerpoint/2010/main" val="356970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IDSs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Signature-based</a:t>
            </a:r>
            <a:r>
              <a:rPr lang="en-US" dirty="0"/>
              <a:t> IDSs do pattern matching, looking for patterns of known malicious behavior</a:t>
            </a:r>
          </a:p>
          <a:p>
            <a:pPr lvl="1"/>
            <a:r>
              <a:rPr lang="en-US" dirty="0"/>
              <a:t>Only works for known types of attacks</a:t>
            </a:r>
          </a:p>
          <a:p>
            <a:r>
              <a:rPr lang="en-US" b="1" dirty="0"/>
              <a:t>Heuristic</a:t>
            </a:r>
            <a:r>
              <a:rPr lang="en-US" dirty="0"/>
              <a:t> (or </a:t>
            </a:r>
            <a:r>
              <a:rPr lang="en-US" b="1" dirty="0"/>
              <a:t>anomaly based</a:t>
            </a:r>
            <a:r>
              <a:rPr lang="en-US" dirty="0"/>
              <a:t>) IDSs build up a model of acceptable behavior</a:t>
            </a:r>
          </a:p>
          <a:p>
            <a:pPr lvl="1"/>
            <a:r>
              <a:rPr lang="en-US" dirty="0"/>
              <a:t>If something doesn’t fit the model, an alarm is raised</a:t>
            </a:r>
          </a:p>
          <a:p>
            <a:pPr lvl="1"/>
            <a:r>
              <a:rPr lang="en-US" dirty="0"/>
              <a:t>An example is a particular user who has a characteristic way of typing that suddenly changes</a:t>
            </a:r>
          </a:p>
          <a:p>
            <a:r>
              <a:rPr lang="en-US" b="1" dirty="0"/>
              <a:t>State-based</a:t>
            </a:r>
            <a:r>
              <a:rPr lang="en-US" dirty="0"/>
              <a:t> IDSs try to see when the system is in an unsafe state</a:t>
            </a:r>
          </a:p>
          <a:p>
            <a:r>
              <a:rPr lang="en-US" b="1" dirty="0"/>
              <a:t>Model-based</a:t>
            </a:r>
            <a:r>
              <a:rPr lang="en-US" dirty="0"/>
              <a:t> IDSs try to model unacceptable activity and react when activity looks like the model</a:t>
            </a:r>
          </a:p>
          <a:p>
            <a:r>
              <a:rPr lang="en-US" b="1" dirty="0"/>
              <a:t>Misuse intrusion detection </a:t>
            </a:r>
            <a:r>
              <a:rPr lang="en-US" dirty="0"/>
              <a:t>is like model-based except that the model is known bad behavior</a:t>
            </a:r>
          </a:p>
        </p:txBody>
      </p:sp>
    </p:spTree>
    <p:extLst>
      <p:ext uri="{BB962C8B-B14F-4D97-AF65-F5344CB8AC3E}">
        <p14:creationId xmlns:p14="http://schemas.microsoft.com/office/powerpoint/2010/main" val="170126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IDS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Many IDSs are configured in </a:t>
            </a:r>
            <a:r>
              <a:rPr lang="en-US" b="1" dirty="0"/>
              <a:t>stealth mode</a:t>
            </a:r>
          </a:p>
          <a:p>
            <a:pPr lvl="1"/>
            <a:r>
              <a:rPr lang="en-US" dirty="0"/>
              <a:t>They cannot send messages on the network they are monitoring</a:t>
            </a:r>
          </a:p>
          <a:p>
            <a:pPr lvl="1"/>
            <a:r>
              <a:rPr lang="en-US" dirty="0"/>
              <a:t>Alarms are sent through some alternate means</a:t>
            </a:r>
          </a:p>
          <a:p>
            <a:r>
              <a:rPr lang="en-US" dirty="0"/>
              <a:t>Responding to alarms</a:t>
            </a:r>
          </a:p>
          <a:p>
            <a:pPr lvl="1"/>
            <a:r>
              <a:rPr lang="en-US" dirty="0"/>
              <a:t>Monitor data</a:t>
            </a:r>
          </a:p>
          <a:p>
            <a:pPr lvl="1"/>
            <a:r>
              <a:rPr lang="en-US" dirty="0"/>
              <a:t>Change system settings to protect it</a:t>
            </a:r>
          </a:p>
          <a:p>
            <a:pPr lvl="1"/>
            <a:r>
              <a:rPr lang="en-US" dirty="0"/>
              <a:t>Alert a human being</a:t>
            </a:r>
          </a:p>
          <a:p>
            <a:r>
              <a:rPr lang="en-US" dirty="0"/>
              <a:t>Because they are often statistical, an IDS can have false positives and false negatives</a:t>
            </a:r>
          </a:p>
          <a:p>
            <a:pPr lvl="1"/>
            <a:r>
              <a:rPr lang="en-US" dirty="0"/>
              <a:t>Both are problematic</a:t>
            </a:r>
          </a:p>
        </p:txBody>
      </p:sp>
    </p:spTree>
    <p:extLst>
      <p:ext uri="{BB962C8B-B14F-4D97-AF65-F5344CB8AC3E}">
        <p14:creationId xmlns:p14="http://schemas.microsoft.com/office/powerpoint/2010/main" val="405671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3277</TotalTime>
  <Words>1898</Words>
  <Application>Microsoft Office PowerPoint</Application>
  <PresentationFormat>Widescreen</PresentationFormat>
  <Paragraphs>302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Aidan Kent Presents</vt:lpstr>
      <vt:lpstr>Intrusion Detection</vt:lpstr>
      <vt:lpstr>Intrusion detection</vt:lpstr>
      <vt:lpstr>Types of IDSs</vt:lpstr>
      <vt:lpstr>IDS operation</vt:lpstr>
      <vt:lpstr>Database Background</vt:lpstr>
      <vt:lpstr>What is a database?</vt:lpstr>
      <vt:lpstr>Database components</vt:lpstr>
      <vt:lpstr>Schemas</vt:lpstr>
      <vt:lpstr>Queries</vt:lpstr>
      <vt:lpstr>Table example</vt:lpstr>
      <vt:lpstr>Query example</vt:lpstr>
      <vt:lpstr>Database advantages</vt:lpstr>
      <vt:lpstr>Database Security Requirements</vt:lpstr>
      <vt:lpstr>Database security requirements</vt:lpstr>
      <vt:lpstr>Database integrity</vt:lpstr>
      <vt:lpstr>Element integrity</vt:lpstr>
      <vt:lpstr>Auditability</vt:lpstr>
      <vt:lpstr>Access control and authentication</vt:lpstr>
      <vt:lpstr>Availability</vt:lpstr>
      <vt:lpstr>Database Reliability and Integrity</vt:lpstr>
      <vt:lpstr>Reliability and integrity</vt:lpstr>
      <vt:lpstr>Two-phase update</vt:lpstr>
      <vt:lpstr>Two-phase example part 1</vt:lpstr>
      <vt:lpstr>Problems</vt:lpstr>
      <vt:lpstr>Two-phase example part 2</vt:lpstr>
      <vt:lpstr>Two-phase example part 3</vt:lpstr>
      <vt:lpstr>Redundancy</vt:lpstr>
      <vt:lpstr>Concurrency</vt:lpstr>
      <vt:lpstr>Constraints</vt:lpstr>
      <vt:lpstr>State and transition constraints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424</cp:revision>
  <dcterms:created xsi:type="dcterms:W3CDTF">2009-08-24T20:26:10Z</dcterms:created>
  <dcterms:modified xsi:type="dcterms:W3CDTF">2025-10-22T14:12:38Z</dcterms:modified>
</cp:coreProperties>
</file>